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4" r:id="rId4"/>
    <p:sldId id="278" r:id="rId5"/>
    <p:sldId id="277" r:id="rId6"/>
    <p:sldId id="279" r:id="rId7"/>
    <p:sldId id="280" r:id="rId8"/>
    <p:sldId id="282" r:id="rId9"/>
    <p:sldId id="283" r:id="rId10"/>
    <p:sldId id="286" r:id="rId11"/>
    <p:sldId id="296" r:id="rId12"/>
    <p:sldId id="297" r:id="rId13"/>
    <p:sldId id="287" r:id="rId14"/>
    <p:sldId id="288" r:id="rId15"/>
    <p:sldId id="289" r:id="rId16"/>
    <p:sldId id="290" r:id="rId17"/>
    <p:sldId id="291" r:id="rId18"/>
    <p:sldId id="293" r:id="rId19"/>
    <p:sldId id="26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443D22-8481-BFA4-8148-4862B087E03E}" name="Jurian Duijvestijn" initials="JD" userId="a08yWJOZQVQjb1xXhW31ugm8MplPew0biIvMs2YDT4U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F347-B150-C8B7-8CC0-23877A272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4C481C2-EA39-85EC-E779-514F7A0F6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68FA60-61CA-56EA-CBCA-2EC64EA4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B75918-08F9-F07C-2FE6-7A2AC665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4A18E8-6182-CE7C-9B62-3607EA02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52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0601D-2189-8C1A-046E-6A4F0E88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678E4A-342D-E9F2-50C9-E252D4321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1884B2-A510-208A-19CD-C1D4B15A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721CCD-97E2-1010-C608-5F5FECE1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B16777-91E7-D5A5-CC46-0BD78FB3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3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CB868D4-60E6-0027-20B1-1B12F36B2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14FCAC-B022-85A4-01BF-DC412D17C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7B03A8-2FB3-9F15-DB57-6DF691A8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D809A-A540-ADC8-FC84-F93BDAF9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1C9819-939E-E343-6CED-5FE37016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16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F3D43-EE9D-DDA6-0ED3-2F8B9860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1B73ED-5123-CF2F-4195-266DE74A8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E7CEB8-B4CF-C89F-AE9B-45F83D4F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B60693-8AE2-7528-2FE5-54A4B5E0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DFC80-5594-E0F7-F133-EECF4E12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5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3FBD6-1461-5AE7-E7FC-55A59409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C383E1-BF60-884E-7A6A-927A621A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C1A644-3033-6D6E-3AB2-BD0772CE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2EA993-A1A5-28E3-87C7-18F2C76A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22778D-56F4-008E-FA06-73513FE5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20ECF-F71B-8F96-A6CB-7CA7704A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BC83C3-B3AF-BE29-6103-7368B2406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6E32CE-B678-057C-DA03-2AB2D4AD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714ECF-78BA-3A1E-BAD4-DBF1BEA4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2A81A8-5171-88ED-D49D-ABE477F0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352C7C-EA61-5864-6E67-80A7E525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77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DF482-973E-907B-D61D-74C837F2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7D2B64-667A-5011-284A-9C3AAACF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5572C0-8E48-93D4-7765-A925F3A83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2D7085-AE02-7721-A79D-983A1388A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1329628-B1B2-4FA5-7783-2599DF768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04A6F1-D928-9B40-7C86-714B1E21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E4C935-BA8A-5AC0-9A25-33138AB0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ACD6EE-6729-B44B-25FB-1E3D8845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5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47517-B63C-437A-7E8A-F8407338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90DBFE-E4E4-2712-2C14-A1668B7C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AF9F33-E72E-4D21-CF51-17F26296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E4884F-9CB0-6CFF-B40D-D7AFCD5C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60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478B50F-644B-811F-810D-CE55236B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EF82259-8451-F3EA-AA9B-57C58341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DAB4A1-711D-657A-C412-CF492484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56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78F46-CDEA-8F1C-F125-4D4373BF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EEF19-967B-24F4-CE56-07CE7C778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02B338-BCA5-8E20-E459-49B9062E9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500CCD-8CEB-BF16-3AA5-B2AE21B3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0EED9D-B699-63F2-0349-3497DC45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60E828-9C40-5A5D-B1F8-138FBE76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3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A659D-429D-A508-B94B-5F244451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EF7F2D-57D5-8CB9-A074-BE31FA9FA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0CF5F1-0308-3971-1BE6-5243C3D5E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9A0370-F49B-5258-D22A-375437FA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EA59D5-62CF-F1D2-9398-CDD189F3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7B496D-44DD-0658-A0F4-9D6FF974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63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735F8A-874D-361A-A53B-3458229E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EC9172-4AE2-669E-F69B-F43919283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254B2-B8BD-A9E5-553F-AA1C6FEA3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2F2-D461-46AB-9F4D-686CC7298C0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081C77-3D31-CBE4-0014-799F749D0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8076A-3045-3801-71FF-D402D7D38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DE28-3E78-4116-9B2D-A559EC9A5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29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.jp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3EBA4-3AE5-E6DC-D199-679C95C62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9B69B4-158F-412A-60F1-5F2B9AA56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6201DA9-AE2D-C86F-E0B1-95CF780A7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A24455-DCE0-5F01-6D17-7C994BEE2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435146D-2371-59E5-6160-DDFC323A8CF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115" y="3417794"/>
            <a:ext cx="11012472" cy="188010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lIns="87064" tIns="108000" rIns="87064" bIns="108000">
            <a:spAutoFit/>
          </a:bodyPr>
          <a:lstStyle/>
          <a:p>
            <a:pPr algn="ctr" defTabSz="870626">
              <a:defRPr/>
            </a:pPr>
            <a:r>
              <a:rPr lang="nl-NL" sz="4400" b="1" kern="0" noProof="1">
                <a:latin typeface="Arial" panose="020B0604020202020204" pitchFamily="34" charset="0"/>
                <a:cs typeface="Arial" panose="020B0604020202020204" pitchFamily="34" charset="0"/>
              </a:rPr>
              <a:t>Ledenpresentatie</a:t>
            </a:r>
          </a:p>
          <a:p>
            <a:pPr algn="ctr" defTabSz="870626">
              <a:defRPr/>
            </a:pPr>
            <a:r>
              <a:rPr lang="nl-NL" sz="4400" b="1" kern="0" noProof="1">
                <a:latin typeface="Arial" panose="020B0604020202020204" pitchFamily="34" charset="0"/>
                <a:cs typeface="Arial" panose="020B0604020202020204" pitchFamily="34" charset="0"/>
              </a:rPr>
              <a:t>Nieuwbouw AFC Quick 1890 </a:t>
            </a:r>
          </a:p>
          <a:p>
            <a:pPr algn="ctr" defTabSz="870626">
              <a:defRPr/>
            </a:pPr>
            <a:r>
              <a:rPr lang="nl-NL" sz="2000" b="1" kern="0" noProof="1">
                <a:latin typeface="Arial" panose="020B0604020202020204" pitchFamily="34" charset="0"/>
                <a:cs typeface="Arial" panose="020B0604020202020204" pitchFamily="34" charset="0"/>
              </a:rPr>
              <a:t>13 januari 2025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C39B05-CBA3-D8C8-6CE4-02286471BB3E}"/>
              </a:ext>
            </a:extLst>
          </p:cNvPr>
          <p:cNvSpPr txBox="1"/>
          <p:nvPr/>
        </p:nvSpPr>
        <p:spPr>
          <a:xfrm>
            <a:off x="2428240" y="233680"/>
            <a:ext cx="526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AFC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B2FCE8D-99A0-4E92-EF27-97A658489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225">
            <a:off x="8671973" y="461473"/>
            <a:ext cx="2512785" cy="22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2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B6312-2314-7FB1-31EB-2A9292B2A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33EFE-ECEC-94B5-D518-B505D771F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EEC03B-E60A-5B1B-7B8D-7EEA2D636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38CD82-1612-0471-E949-33C5B2A23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41832DA-9AE6-E1DE-AF01-ED6B4A830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0D530C3B-7ABC-27FC-3991-142A6932F21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42386"/>
            <a:ext cx="11068685" cy="4581933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Voorlopig Ontwerp gevelaanzicht entree</a:t>
            </a:r>
          </a:p>
          <a:p>
            <a:pPr marL="53975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endParaRPr lang="nl-NL" altLang="en-US" sz="1800" noProof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0734E15-52AD-E4C5-7D90-9B9F4B177ABF}"/>
              </a:ext>
            </a:extLst>
          </p:cNvPr>
          <p:cNvSpPr txBox="1"/>
          <p:nvPr/>
        </p:nvSpPr>
        <p:spPr>
          <a:xfrm>
            <a:off x="2428240" y="233680"/>
            <a:ext cx="534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C71B1F4-6CC9-D4C8-464D-74B571353BA6}"/>
              </a:ext>
            </a:extLst>
          </p:cNvPr>
          <p:cNvSpPr txBox="1"/>
          <p:nvPr/>
        </p:nvSpPr>
        <p:spPr>
          <a:xfrm>
            <a:off x="2299274" y="1106590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DD50F5-7A62-24D1-A114-9E42D0AEC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74" y="2811091"/>
            <a:ext cx="9865303" cy="34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4693-9CE2-E4A6-8F6D-1E595E433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AE47B-189A-7F5B-2BBE-C369D8CF0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EA6379-77DE-4FF2-D785-C021C5498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45BD3C9-54CE-EEC1-1000-7091FB90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5CFF44-22B9-D3E0-0FD4-885F7AD72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8C3B4692-DE42-9F29-8320-397E49164BF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42386"/>
            <a:ext cx="11068685" cy="4581933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Voorlopig Ontwerp gevelaanzicht veld 1 zijde</a:t>
            </a:r>
          </a:p>
          <a:p>
            <a:pPr marL="53975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endParaRPr lang="nl-NL" altLang="en-US" sz="1800" noProof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AA87FC0-28AF-9B7E-F376-082F7083CA7E}"/>
              </a:ext>
            </a:extLst>
          </p:cNvPr>
          <p:cNvSpPr txBox="1"/>
          <p:nvPr/>
        </p:nvSpPr>
        <p:spPr>
          <a:xfrm>
            <a:off x="2428240" y="233680"/>
            <a:ext cx="534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742E12-F982-591E-F89B-BDB1D8ADEC62}"/>
              </a:ext>
            </a:extLst>
          </p:cNvPr>
          <p:cNvSpPr txBox="1"/>
          <p:nvPr/>
        </p:nvSpPr>
        <p:spPr>
          <a:xfrm>
            <a:off x="2299274" y="1106590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917236B-A3A2-D7AB-0821-A1EB88816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09" y="2900516"/>
            <a:ext cx="10200043" cy="32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0F0DB-057A-BC11-CE90-9E2806D63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080F5-725E-C371-853C-F661F5DEB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D4E265-9AFA-AE3F-C330-36153F58A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796FA9-394A-D101-330A-F44BF953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1531326-9A3E-14CF-A008-52CA65DA4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6488C36E-1F2A-6EDD-85DA-03C97FABB9C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42386"/>
            <a:ext cx="11068685" cy="4581933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Voorlopig Ontwerp doorsnede</a:t>
            </a:r>
          </a:p>
          <a:p>
            <a:pPr marL="53975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endParaRPr lang="nl-NL" altLang="en-US" sz="1800" noProof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5044AE1-81F6-F03F-DD1D-FA9B644C02DB}"/>
              </a:ext>
            </a:extLst>
          </p:cNvPr>
          <p:cNvSpPr txBox="1"/>
          <p:nvPr/>
        </p:nvSpPr>
        <p:spPr>
          <a:xfrm>
            <a:off x="2428240" y="233680"/>
            <a:ext cx="534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E47CDCB-778D-F098-A995-8435E8A29067}"/>
              </a:ext>
            </a:extLst>
          </p:cNvPr>
          <p:cNvSpPr txBox="1"/>
          <p:nvPr/>
        </p:nvSpPr>
        <p:spPr>
          <a:xfrm>
            <a:off x="2299274" y="1106590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EAB09832-D5BE-6889-BDB1-61C6575D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71" y="2851357"/>
            <a:ext cx="10333305" cy="34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6A0B6-544A-AA6B-9492-8C3C7B65F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367BB-AE38-F3A0-B222-9073D58CA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CC355E-F442-5F7C-87C8-DD727F7EE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77782E-6592-2B9B-8F34-955B084DA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0755367-BD12-F984-2D97-14EDAE4B4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41B0793-264C-D373-B251-72E4DF4B4A0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32559"/>
            <a:ext cx="11068685" cy="4498502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u="sng" noProof="1">
                <a:solidFill>
                  <a:srgbClr val="000000"/>
                </a:solidFill>
                <a:latin typeface="Arial" charset="0"/>
                <a:cs typeface="Arial" charset="0"/>
              </a:rPr>
              <a:t>VO plattegrond kleed-/doucheruimtes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6x grote kleedruimte (5x douche)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6x kleine kleedruimte (5x douche)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2x scheidsrechter kleedruimte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2x fysio ruimte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Bergruimte (trap en douche)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Technische installatie ruimte (douche)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Toiletruimte</a:t>
            </a:r>
          </a:p>
          <a:p>
            <a:pPr marL="53975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endParaRPr lang="nl-NL" altLang="en-US" sz="1800" noProof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8037E21-8246-70DE-A7E0-D90C14B15EA1}"/>
              </a:ext>
            </a:extLst>
          </p:cNvPr>
          <p:cNvSpPr txBox="1"/>
          <p:nvPr/>
        </p:nvSpPr>
        <p:spPr>
          <a:xfrm>
            <a:off x="2428240" y="233680"/>
            <a:ext cx="526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8D1DEC-BAE0-229F-F602-876C89DE6E4D}"/>
              </a:ext>
            </a:extLst>
          </p:cNvPr>
          <p:cNvSpPr txBox="1"/>
          <p:nvPr/>
        </p:nvSpPr>
        <p:spPr>
          <a:xfrm>
            <a:off x="2299274" y="1106592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 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CC7486-69FF-DA5E-A2E0-D082DF6FD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692" y="1122363"/>
            <a:ext cx="4935831" cy="53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6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45483-A73F-19B0-A80E-D473B6977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11978-50B4-8B78-B7D9-3FD3FADCF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69D130-A2F1-22D6-B640-41D5323F2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57C025A-105E-B4D4-230D-05D3F7A76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3A085D-EC50-AD44-2FFF-E630FFF5F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CB700998-186B-185E-7718-2231CEDD206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32554"/>
            <a:ext cx="11068685" cy="4591765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u="sng" noProof="1">
                <a:solidFill>
                  <a:srgbClr val="000000"/>
                </a:solidFill>
                <a:latin typeface="Arial" charset="0"/>
                <a:cs typeface="Arial" charset="0"/>
              </a:rPr>
              <a:t>VO plattegrond Paviljoen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Trap naar half verhoogd terras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Entree met tassenrek en infobord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Wedstrijdsecretariaat/administratie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Toilet / Miva toilet-kleedruimte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Bar/Keuken/Voorraad (hellingbaan)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Bestuurskamer met bar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Verlaagd plafond boven bar</a:t>
            </a:r>
            <a:endParaRPr lang="nl-NL" altLang="en-US" sz="1800" noProof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B8BD094-16E0-3855-CBE2-9444E294C9EF}"/>
              </a:ext>
            </a:extLst>
          </p:cNvPr>
          <p:cNvSpPr txBox="1"/>
          <p:nvPr/>
        </p:nvSpPr>
        <p:spPr>
          <a:xfrm>
            <a:off x="2428239" y="233680"/>
            <a:ext cx="530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415F9C-89DE-4C40-B755-2ABD8431A03D}"/>
              </a:ext>
            </a:extLst>
          </p:cNvPr>
          <p:cNvSpPr txBox="1"/>
          <p:nvPr/>
        </p:nvSpPr>
        <p:spPr>
          <a:xfrm>
            <a:off x="2299274" y="1106589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 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6BF282-1AAF-47B5-3CBF-8A83F9F2C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965" y="1115252"/>
            <a:ext cx="5255446" cy="54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0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65E7-EE08-F361-A24C-330067DC3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851A5-A571-1D6F-E8C8-B4A286AD0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690BCC-C401-CFA7-D825-12002AF7F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D70C060-58FB-2BB3-270A-A6CFFA7F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E352B5C-0907-9CD0-55BA-7397CC0C9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C275F4B-D099-788D-A97F-335A30920DF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32556"/>
            <a:ext cx="11068685" cy="4591764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VO plattegrond Kleedruimte reactie opmerkingen commissies</a:t>
            </a:r>
          </a:p>
          <a:p>
            <a:pPr marL="53975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endParaRPr lang="nl-NL" altLang="en-US" sz="1800" noProof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3CAB54-5E20-CF41-4F7D-2D1E3A0FBA30}"/>
              </a:ext>
            </a:extLst>
          </p:cNvPr>
          <p:cNvSpPr txBox="1"/>
          <p:nvPr/>
        </p:nvSpPr>
        <p:spPr>
          <a:xfrm>
            <a:off x="2428239" y="233680"/>
            <a:ext cx="531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9801B09-F281-A78D-A94E-C9A145296FD0}"/>
              </a:ext>
            </a:extLst>
          </p:cNvPr>
          <p:cNvSpPr txBox="1"/>
          <p:nvPr/>
        </p:nvSpPr>
        <p:spPr>
          <a:xfrm>
            <a:off x="2299274" y="1106590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 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6BBD02-36E2-89C0-AD57-5ACF034A8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91" y="2726721"/>
            <a:ext cx="11077392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9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3C457-8316-0894-5778-B81A644A7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E83F1-0546-D66D-0EB2-3E0831302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6FD58A-D02B-FBBA-6696-1433F763F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3FA4B20-6C14-F895-FB22-D0221271D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4981A6F-F9CE-4B79-7E6B-711798035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0840C316-45E4-B7D7-806A-247CBB742F6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32556"/>
            <a:ext cx="11068685" cy="4625286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VO plattegrond Paviljoen reactie opmerkingen commissies</a:t>
            </a:r>
          </a:p>
          <a:p>
            <a:pPr marL="53975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endParaRPr lang="nl-NL" altLang="en-US" sz="1800" noProof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8035A8-C44D-8CD8-F010-9CBCB1D146DD}"/>
              </a:ext>
            </a:extLst>
          </p:cNvPr>
          <p:cNvSpPr txBox="1"/>
          <p:nvPr/>
        </p:nvSpPr>
        <p:spPr>
          <a:xfrm>
            <a:off x="2428239" y="233680"/>
            <a:ext cx="529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993D422-14B5-18B2-E229-F04D1233B58A}"/>
              </a:ext>
            </a:extLst>
          </p:cNvPr>
          <p:cNvSpPr txBox="1"/>
          <p:nvPr/>
        </p:nvSpPr>
        <p:spPr>
          <a:xfrm>
            <a:off x="2299274" y="1106588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 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D6C76B2-6FFE-A6F0-8496-706488200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52" y="2693624"/>
            <a:ext cx="9569248" cy="38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3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960CF-3807-4B51-20CC-66C80AF14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DDEF4-AA76-5ED3-86D1-DEC277B1A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ABC64A-89DA-39CD-558B-BD5F3E0AE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748A222-9DD3-149F-046C-98AEC664C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4E6573F-792A-65AB-C408-D9E96DB83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90AB51F4-64C2-A53A-E6C0-28404C651BC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347187"/>
            <a:ext cx="11068685" cy="4310655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marL="53975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endParaRPr lang="nl-NL" altLang="en-US" sz="1800" noProof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D1F9BFB-E64B-BFF9-3BCE-14F615F032A9}"/>
              </a:ext>
            </a:extLst>
          </p:cNvPr>
          <p:cNvSpPr txBox="1"/>
          <p:nvPr/>
        </p:nvSpPr>
        <p:spPr>
          <a:xfrm>
            <a:off x="2428240" y="233680"/>
            <a:ext cx="518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62252C-6814-992D-F122-09283784585A}"/>
              </a:ext>
            </a:extLst>
          </p:cNvPr>
          <p:cNvSpPr txBox="1"/>
          <p:nvPr/>
        </p:nvSpPr>
        <p:spPr>
          <a:xfrm>
            <a:off x="2299274" y="1106590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PLANNING nieuwbouw 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182FFC23-BED1-87DA-B163-B71CFCC11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600403"/>
              </p:ext>
            </p:extLst>
          </p:nvPr>
        </p:nvGraphicFramePr>
        <p:xfrm>
          <a:off x="383115" y="2031026"/>
          <a:ext cx="11066570" cy="44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320">
                  <a:extLst>
                    <a:ext uri="{9D8B030D-6E8A-4147-A177-3AD203B41FA5}">
                      <a16:colId xmlns:a16="http://schemas.microsoft.com/office/drawing/2014/main" val="3496334688"/>
                    </a:ext>
                  </a:extLst>
                </a:gridCol>
                <a:gridCol w="3604250">
                  <a:extLst>
                    <a:ext uri="{9D8B030D-6E8A-4147-A177-3AD203B41FA5}">
                      <a16:colId xmlns:a16="http://schemas.microsoft.com/office/drawing/2014/main" val="34505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err="1"/>
                        <a:t>Onderdelen</a:t>
                      </a:r>
                      <a:endParaRPr lang="nl-NL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Indicatief</a:t>
                      </a:r>
                      <a:endParaRPr lang="nl-NL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6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1. </a:t>
                      </a:r>
                      <a:r>
                        <a:rPr lang="en-GB" sz="1800" dirty="0" err="1"/>
                        <a:t>Voorlopig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Ontwerp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presentatie</a:t>
                      </a:r>
                      <a:r>
                        <a:rPr lang="en-GB" sz="1800" dirty="0"/>
                        <a:t> – </a:t>
                      </a:r>
                      <a:r>
                        <a:rPr lang="en-GB" sz="1800" dirty="0" err="1"/>
                        <a:t>communiceren</a:t>
                      </a:r>
                      <a:r>
                        <a:rPr lang="en-GB" sz="1800" dirty="0"/>
                        <a:t> met </a:t>
                      </a:r>
                      <a:r>
                        <a:rPr lang="en-GB" sz="1800" dirty="0" err="1"/>
                        <a:t>leden</a:t>
                      </a:r>
                      <a:endParaRPr lang="nl-NL" sz="1800" dirty="0"/>
                    </a:p>
                  </a:txBody>
                  <a:tcPr>
                    <a:solidFill>
                      <a:srgbClr val="FF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13 januari 2025</a:t>
                      </a:r>
                    </a:p>
                  </a:txBody>
                  <a:tcPr>
                    <a:solidFill>
                      <a:srgbClr val="FF99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17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2. </a:t>
                      </a:r>
                      <a:r>
                        <a:rPr lang="nl-NL" sz="1800" dirty="0"/>
                        <a:t>Eerste toetsing Welstand / Gemeente Amersfoort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februari 2025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7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3. </a:t>
                      </a:r>
                      <a:r>
                        <a:rPr lang="nl-NL" sz="1800" dirty="0"/>
                        <a:t>Vaststellen definitieve programma van eisen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februari 2025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553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4. </a:t>
                      </a:r>
                      <a:r>
                        <a:rPr lang="en-GB" sz="1800" dirty="0" err="1"/>
                        <a:t>Meerjarenbegroting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inclusief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exploitatie-verbeteringen</a:t>
                      </a:r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februari - maart 2025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1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4. </a:t>
                      </a:r>
                      <a:r>
                        <a:rPr lang="en-GB" sz="1800" dirty="0" err="1"/>
                        <a:t>Definitief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Ontwerp</a:t>
                      </a:r>
                      <a:r>
                        <a:rPr lang="en-GB" sz="1800" dirty="0"/>
                        <a:t> (DO) </a:t>
                      </a:r>
                      <a:r>
                        <a:rPr lang="en-GB" sz="1800" dirty="0" err="1"/>
                        <a:t>finaal</a:t>
                      </a:r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april – mei 2025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3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5. </a:t>
                      </a:r>
                      <a:r>
                        <a:rPr lang="en-GB" sz="1800" dirty="0" err="1"/>
                        <a:t>Eigendomsverhouding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en</a:t>
                      </a:r>
                      <a:r>
                        <a:rPr lang="en-GB" sz="1800" dirty="0"/>
                        <a:t> Financiering </a:t>
                      </a:r>
                      <a:r>
                        <a:rPr lang="en-GB" sz="1800" dirty="0" err="1"/>
                        <a:t>opzet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definitief</a:t>
                      </a:r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mei 2025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6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6. ALV of Buitengewone Ledenvergadering goedkeuring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mei - juni 2025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4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7. </a:t>
                      </a:r>
                      <a:r>
                        <a:rPr lang="en-GB" sz="1800" dirty="0" err="1"/>
                        <a:t>Omgevingsvergunning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indienen</a:t>
                      </a:r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juni 2025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4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8. </a:t>
                      </a:r>
                      <a:r>
                        <a:rPr lang="en-GB" sz="1800" dirty="0" err="1"/>
                        <a:t>Aanbestedingen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en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bouwplanning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realisatie</a:t>
                      </a:r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mei - juni 2025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5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9. Start sloop </a:t>
                      </a:r>
                      <a:r>
                        <a:rPr lang="en-GB" sz="1800" dirty="0" err="1"/>
                        <a:t>en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oplevering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tijdelijke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accomodatie</a:t>
                      </a:r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Q4 2025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5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/>
                        <a:t>10. </a:t>
                      </a:r>
                      <a:r>
                        <a:rPr lang="nl-NL" sz="1800" b="1" dirty="0"/>
                        <a:t>Realisatie en oplevering (in </a:t>
                      </a:r>
                      <a:r>
                        <a:rPr lang="nl-NL" sz="1800" b="1" dirty="0" err="1"/>
                        <a:t>gebruikname</a:t>
                      </a:r>
                      <a:r>
                        <a:rPr lang="nl-NL" sz="1800" b="1" dirty="0"/>
                        <a:t>)</a:t>
                      </a:r>
                    </a:p>
                  </a:txBody>
                  <a:tcPr>
                    <a:solidFill>
                      <a:srgbClr val="FF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dirty="0"/>
                        <a:t>Q1 2027</a:t>
                      </a:r>
                    </a:p>
                  </a:txBody>
                  <a:tcPr>
                    <a:solidFill>
                      <a:srgbClr val="FF99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40933"/>
                  </a:ext>
                </a:extLst>
              </a:tr>
            </a:tbl>
          </a:graphicData>
        </a:graphic>
      </p:graphicFrame>
      <p:pic>
        <p:nvPicPr>
          <p:cNvPr id="10" name="Graphic 9" descr="Duim omhoog met effen opvulling">
            <a:extLst>
              <a:ext uri="{FF2B5EF4-FFF2-40B4-BE49-F238E27FC236}">
                <a16:creationId xmlns:a16="http://schemas.microsoft.com/office/drawing/2014/main" id="{2D3C5390-2F34-22F9-E4AD-7F8507355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7680" y="5802462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0A53E-67DE-C42B-6F6E-7FA92BDB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6FD12-B370-CDFE-BF37-46B9ADE06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C68161-7E08-182C-4520-AE0EC7323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4FD566-76E3-60C6-3BDB-B0D58205A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3ADFC75-E78E-214D-C229-4AA303F9F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F8520C1-B7D8-306B-8256-CAC67F6B511C}"/>
              </a:ext>
            </a:extLst>
          </p:cNvPr>
          <p:cNvSpPr txBox="1"/>
          <p:nvPr/>
        </p:nvSpPr>
        <p:spPr>
          <a:xfrm>
            <a:off x="2428240" y="233680"/>
            <a:ext cx="526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F51530-6E6F-78E8-CF85-D0CFBD883DAA}"/>
              </a:ext>
            </a:extLst>
          </p:cNvPr>
          <p:cNvSpPr txBox="1"/>
          <p:nvPr/>
        </p:nvSpPr>
        <p:spPr>
          <a:xfrm>
            <a:off x="2299274" y="1106592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Stencil"/>
              </a:rPr>
              <a:t> SAMENVATTING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0349082-9A2A-E535-C382-0D157062AEE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72032"/>
            <a:ext cx="11075325" cy="2470483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2000" noProof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Goede stappen met gemeente gemaakt afgelopen periode. </a:t>
            </a:r>
            <a:endParaRPr lang="en-US" sz="2000" dirty="0">
              <a:latin typeface="Arial"/>
              <a:ea typeface="Verdana"/>
              <a:cs typeface="Arial"/>
            </a:endParaRPr>
          </a:p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2000" noProof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Uitdagende opgave en planning.</a:t>
            </a:r>
          </a:p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2000" noProof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Vanaf begin 2025 de leden actief betrekken bij de Nieuwbouw…….</a:t>
            </a:r>
            <a:r>
              <a:rPr lang="nl-NL" altLang="en-US" sz="2000" b="1" u="sng" noProof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samen gaat het lukken!</a:t>
            </a:r>
          </a:p>
          <a:p>
            <a:pPr marL="0" indent="0" algn="ctr" defTabSz="869929" fontAlgn="t">
              <a:lnSpc>
                <a:spcPct val="150000"/>
              </a:lnSpc>
              <a:spcBef>
                <a:spcPct val="0"/>
              </a:spcBef>
              <a:buNone/>
            </a:pPr>
            <a:r>
              <a:rPr lang="nl-NL" altLang="en-US" sz="2800" b="1" noProof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Kick – off ledenfinanciering nieuwbouw maart/april 2025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5E9AF57-F18E-91CC-5A40-A3FBBA97236F}"/>
              </a:ext>
            </a:extLst>
          </p:cNvPr>
          <p:cNvSpPr txBox="1"/>
          <p:nvPr/>
        </p:nvSpPr>
        <p:spPr>
          <a:xfrm>
            <a:off x="-1" y="6492623"/>
            <a:ext cx="12168000" cy="40011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  <a:latin typeface="Arial"/>
                <a:cs typeface="Arial"/>
              </a:rPr>
              <a:t>Email: nieuwbouw@afcquick1890.nl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43B4FCF-91B9-28A0-CC4F-1A55CAC8F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473" y="4787164"/>
            <a:ext cx="6148626" cy="152852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86757E2-CDF7-FC98-15FB-5BBD202A0A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841">
            <a:off x="8671973" y="490969"/>
            <a:ext cx="2512785" cy="22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7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5590A-E2E4-BD4E-D63E-A2793150B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CD78D-CAC5-038E-A2EE-DD3FE8F8D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4C35B3-04E4-02B7-CB70-7EE694F659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F06E675-E624-B6E1-87BC-7C6DE053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1881585-F5D3-0BF5-5A25-5BCFF1311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A12DE02-9C03-FDF1-3F5E-1038AB874EF8}"/>
              </a:ext>
            </a:extLst>
          </p:cNvPr>
          <p:cNvSpPr txBox="1"/>
          <p:nvPr/>
        </p:nvSpPr>
        <p:spPr>
          <a:xfrm>
            <a:off x="2428239" y="233680"/>
            <a:ext cx="553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29B080-5043-A384-250D-5E40FB73AFD1}"/>
              </a:ext>
            </a:extLst>
          </p:cNvPr>
          <p:cNvSpPr txBox="1"/>
          <p:nvPr/>
        </p:nvSpPr>
        <p:spPr>
          <a:xfrm>
            <a:off x="383115" y="3025795"/>
            <a:ext cx="1100264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Stencil" panose="040409050D0802020404" pitchFamily="82" charset="0"/>
              </a:rPr>
              <a:t>VRAGEN?</a:t>
            </a:r>
            <a:endParaRPr lang="nl-NL" sz="60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EB627E8-0F82-8C9D-AB94-E33389C2031B}"/>
              </a:ext>
            </a:extLst>
          </p:cNvPr>
          <p:cNvSpPr txBox="1"/>
          <p:nvPr/>
        </p:nvSpPr>
        <p:spPr>
          <a:xfrm>
            <a:off x="-1" y="5371750"/>
            <a:ext cx="12168000" cy="40011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  <a:latin typeface="Arial"/>
                <a:cs typeface="Arial"/>
              </a:rPr>
              <a:t>Email: nieuwbouw@afcquick1890.nl</a:t>
            </a:r>
          </a:p>
        </p:txBody>
      </p:sp>
    </p:spTree>
    <p:extLst>
      <p:ext uri="{BB962C8B-B14F-4D97-AF65-F5344CB8AC3E}">
        <p14:creationId xmlns:p14="http://schemas.microsoft.com/office/powerpoint/2010/main" val="55875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B3043-EAE8-ECFF-A0EF-A168E9B7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51349-CE33-BF53-64DE-D666B5135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60217A-970F-D991-ADEA-3BF702A274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B910C97-E9AE-BAE7-1B62-B34BBBB52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FE1F14A-883A-ABA9-396E-784573EDB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4D704EA-8F2A-BC83-0A6B-2289C096D7B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23483"/>
            <a:ext cx="11068685" cy="4178813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marL="342900" indent="-342900" algn="l" defTabSz="869929" fontAlgn="t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nl-NL" altLang="en-US" noProof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Historie: 2018 - nu </a:t>
            </a:r>
            <a:endParaRPr lang="en-US" dirty="0"/>
          </a:p>
          <a:p>
            <a:pPr marL="342900" indent="-342900" algn="l" defTabSz="869929" fontAlgn="t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nl-NL" altLang="en-US" noProof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Organisatie structuur: Projectgroep en werkgroepen</a:t>
            </a:r>
          </a:p>
          <a:p>
            <a:pPr marL="342900" indent="-342900" algn="l" defTabSz="869929" fontAlgn="t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nl-NL" altLang="en-US" noProof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 van zaken: Onderzoeken, Financieel en Ontwerp</a:t>
            </a:r>
          </a:p>
          <a:p>
            <a:pPr marL="342900" indent="-342900" algn="l" defTabSz="869929" fontAlgn="t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nl-NL" altLang="en-US" noProof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Planning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8ED00F-C3E3-45B8-5CA4-554B8CA38E32}"/>
              </a:ext>
            </a:extLst>
          </p:cNvPr>
          <p:cNvSpPr txBox="1"/>
          <p:nvPr/>
        </p:nvSpPr>
        <p:spPr>
          <a:xfrm>
            <a:off x="2428239" y="233680"/>
            <a:ext cx="537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AFC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9A64E54-0A68-4BA6-D70B-993477A04D18}"/>
              </a:ext>
            </a:extLst>
          </p:cNvPr>
          <p:cNvSpPr txBox="1"/>
          <p:nvPr/>
        </p:nvSpPr>
        <p:spPr>
          <a:xfrm>
            <a:off x="2311048" y="1122479"/>
            <a:ext cx="9138637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Stencil"/>
              </a:rPr>
              <a:t> AGENDA 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4380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CD63B-6C48-2BA2-5043-20BFBA122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D0944-51B0-3726-2726-BE2271C72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FC5DAE-FEA2-1A47-DBEF-A454D0C9B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7E24FA-4CAE-AE3C-DF6D-DDD8088F3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E72BBA7-B134-3E30-1BF8-A1A1CFE75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47C1356C-30EC-6728-373F-BE9153EBB35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23483"/>
            <a:ext cx="11068685" cy="4634359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2018</a:t>
            </a: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: Na eerdere initiatieven onstaan er twee commssies tbv nieuwbouw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u="sng" noProof="1">
                <a:solidFill>
                  <a:srgbClr val="000000"/>
                </a:solidFill>
                <a:latin typeface="Arial" charset="0"/>
                <a:cs typeface="Arial" charset="0"/>
              </a:rPr>
              <a:t>Bouwcommissie:  </a:t>
            </a: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Rüdiger Meissner, Erik Fisscher, Peter Mol, Jan van ‘t Hof, Dennie van de Vijzel, Jeroen Bouman,……..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u="sng" noProof="1">
                <a:solidFill>
                  <a:srgbClr val="000000"/>
                </a:solidFill>
                <a:latin typeface="Arial" charset="0"/>
                <a:cs typeface="Arial" charset="0"/>
              </a:rPr>
              <a:t>Stuurgroep: </a:t>
            </a: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Koen Klouwen, Jan Nico Wigboldius, Gerard Karelse, Piet Hoek en Jeroen Bouman.</a:t>
            </a:r>
          </a:p>
          <a:p>
            <a:pPr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2019</a:t>
            </a: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: Projectplan met (maatschappelijke) ambities in 3 fasen</a:t>
            </a:r>
          </a:p>
          <a:p>
            <a:pPr marL="45720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Projectplan aangeboden aan wethouder Buijtelaar.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Verleggen veld 1 met nieuwe LED verlichting (gerealiseerd 2020).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Nieuwbouw Paviljoen (door AFC Quick 1890) met kleedruimtes (door Gemeente).</a:t>
            </a:r>
          </a:p>
          <a:p>
            <a:pPr lvl="2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600" noProof="1">
                <a:solidFill>
                  <a:srgbClr val="000000"/>
                </a:solidFill>
                <a:latin typeface="Arial" charset="0"/>
                <a:cs typeface="Arial" charset="0"/>
              </a:rPr>
              <a:t>Ontwerp, duurzaamheid, breder maatschappelijk gebruik, grove kostenraming nieuwbouw.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Parkeeroplossing Dorresteinsesteeg en tijdelijk gebruik veld tbv knooppunt Hoevelaken (on hold).</a:t>
            </a:r>
          </a:p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endParaRPr lang="nl-NL" altLang="en-US" noProof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CF8962-FDA4-0830-BDB3-415D1E977AB4}"/>
              </a:ext>
            </a:extLst>
          </p:cNvPr>
          <p:cNvSpPr txBox="1"/>
          <p:nvPr/>
        </p:nvSpPr>
        <p:spPr>
          <a:xfrm>
            <a:off x="2428239" y="233680"/>
            <a:ext cx="530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573098A-A233-998F-5613-AD8A1E116E78}"/>
              </a:ext>
            </a:extLst>
          </p:cNvPr>
          <p:cNvSpPr txBox="1"/>
          <p:nvPr/>
        </p:nvSpPr>
        <p:spPr>
          <a:xfrm>
            <a:off x="2311048" y="1112647"/>
            <a:ext cx="9138637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HISTORIE VAN de nieuwbouw AFC QUICK 1890 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pic>
        <p:nvPicPr>
          <p:cNvPr id="11" name="Graphic 10" descr="Vinkje met effen opvulling">
            <a:extLst>
              <a:ext uri="{FF2B5EF4-FFF2-40B4-BE49-F238E27FC236}">
                <a16:creationId xmlns:a16="http://schemas.microsoft.com/office/drawing/2014/main" id="{F5742714-0907-2B4A-97A7-B4C43AB60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4480" y="4661485"/>
            <a:ext cx="4788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4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63311-F835-C350-2E70-F1D4E4810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9B2F4-3575-1CE6-5BE0-F34553060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3DD8D8-ED8E-ECD4-7F6B-B1B0E808F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2B0C526-E3CD-A956-4D8A-59D7578C5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34E9D97-F5E7-BEE2-EBF5-4E673C2B3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10C547C7-E3D7-91E8-8D3C-E985D3D1369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12889"/>
            <a:ext cx="11068685" cy="3945133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2020</a:t>
            </a: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: Na verleggen veld 1 met nieuwe LED verlichting start Nieuwbouw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Gemeente trapt op de rem, breder onderzoek naar onderhoud en vervanging maatschappelijk. vastgoed en 40 jaar afschrijving kleedruimtes nog niet voorbij….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Corona….</a:t>
            </a:r>
          </a:p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2024</a:t>
            </a: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: Gemeente heeft budgetten tbv vervanging kleedruimtes gereserveerd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AFC Quick ligt met Projectplan uit 2019 bovenop de stapel.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Projectleider vanuit Gemeente aangewezen.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Overleggen starten weer op op basis van Projectplan 2019.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9F445E-5BE3-0AD8-F301-D47AB0F36C20}"/>
              </a:ext>
            </a:extLst>
          </p:cNvPr>
          <p:cNvSpPr txBox="1"/>
          <p:nvPr/>
        </p:nvSpPr>
        <p:spPr>
          <a:xfrm>
            <a:off x="2428239" y="233680"/>
            <a:ext cx="539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EA3399D-C3AD-9D7B-E00F-31FB37BB7CF4}"/>
              </a:ext>
            </a:extLst>
          </p:cNvPr>
          <p:cNvSpPr txBox="1"/>
          <p:nvPr/>
        </p:nvSpPr>
        <p:spPr>
          <a:xfrm>
            <a:off x="2299274" y="1108964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HISTORIE VAN de nieuwbouw AFC QUICK 1890 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8809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25ABA-E59A-2E1A-E32C-4E371AFD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5636B-A17A-C88B-9E55-ED38DE4ECA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6CF49C-8876-495F-EDA8-57232B0AC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BCF2169-7285-7A28-C173-E2C5740D8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91DD11-C363-D31A-78E2-DE5540350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E6EEA854-2B5A-C6E5-7EE5-6C3FC3A25E4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32554"/>
            <a:ext cx="11068685" cy="4400182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Projectgroep</a:t>
            </a: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: maandelijks overleg Gemeente – AFC Quick 1890 – SRO 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Gerard van der Werff, Piet Hoek, Jurian Duijvestijn en Jeroen Bouman namens AFC Quick 1890.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Jeroen Peters namens Gemeente.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Auke Ijkema namens SRO (ingehuurde projectmanager namens beide).</a:t>
            </a:r>
          </a:p>
          <a:p>
            <a:pPr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Werkgroepen</a:t>
            </a: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 AFC Quick 1890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Ontwerp: Rüdiger Meissner, Erik Fisscher, Bob Oldenhof en Jeroen Bouman.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Financiën/Exploitatie: Jurian Duijvestijn, Paul Damen, Piet Hoek en Gerard van der Werff. 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Communicatie: Roy Johannink, ………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18535D-DC9C-ED12-0A25-20034540B0C8}"/>
              </a:ext>
            </a:extLst>
          </p:cNvPr>
          <p:cNvSpPr txBox="1"/>
          <p:nvPr/>
        </p:nvSpPr>
        <p:spPr>
          <a:xfrm>
            <a:off x="2428239" y="233680"/>
            <a:ext cx="544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94FCFF-A5DB-4396-03B6-E2D54B65DB71}"/>
              </a:ext>
            </a:extLst>
          </p:cNvPr>
          <p:cNvSpPr txBox="1"/>
          <p:nvPr/>
        </p:nvSpPr>
        <p:spPr>
          <a:xfrm>
            <a:off x="2299274" y="1106588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ORGANISATIESTRUCTUUR 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F1342C3-E2DA-1156-85FF-C235BB4814BB}"/>
              </a:ext>
            </a:extLst>
          </p:cNvPr>
          <p:cNvSpPr txBox="1"/>
          <p:nvPr/>
        </p:nvSpPr>
        <p:spPr>
          <a:xfrm>
            <a:off x="390832" y="6443468"/>
            <a:ext cx="11068685" cy="40011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  <a:latin typeface="Arial"/>
                <a:cs typeface="Arial"/>
              </a:rPr>
              <a:t>Email: nieuwbouw@afcquick1890.nl</a:t>
            </a:r>
          </a:p>
        </p:txBody>
      </p:sp>
    </p:spTree>
    <p:extLst>
      <p:ext uri="{BB962C8B-B14F-4D97-AF65-F5344CB8AC3E}">
        <p14:creationId xmlns:p14="http://schemas.microsoft.com/office/powerpoint/2010/main" val="158089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E31E5-96EB-8673-0E7D-3EC4806B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06E93-B6B8-8A85-8240-1194B1309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C3B282-2B9D-73BF-C163-0D8AC18CB0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4EE7BF3-8C93-16D8-EA68-A1DF4F172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A50515A-118F-7219-2476-B125A4C6D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5E4835B5-9F0A-4341-22BA-8DAB63DB506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12891"/>
            <a:ext cx="11068685" cy="4400182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Vooronderzoeken tbv sloop-/omgevingsvergunning </a:t>
            </a:r>
          </a:p>
          <a:p>
            <a:pPr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b="1" noProof="1">
                <a:solidFill>
                  <a:srgbClr val="000000"/>
                </a:solidFill>
                <a:latin typeface="Arial" charset="0"/>
                <a:cs typeface="Arial" charset="0"/>
              </a:rPr>
              <a:t>Ecologie</a:t>
            </a: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; quick scan met vervolg (vleermuizen en mussen).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5A61D1-A489-BFD6-D01C-CB0E8EF13548}"/>
              </a:ext>
            </a:extLst>
          </p:cNvPr>
          <p:cNvSpPr txBox="1"/>
          <p:nvPr/>
        </p:nvSpPr>
        <p:spPr>
          <a:xfrm>
            <a:off x="2428240" y="233680"/>
            <a:ext cx="528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86B680-E822-0708-DBCD-DBDA01216073}"/>
              </a:ext>
            </a:extLst>
          </p:cNvPr>
          <p:cNvSpPr txBox="1"/>
          <p:nvPr/>
        </p:nvSpPr>
        <p:spPr>
          <a:xfrm>
            <a:off x="2299274" y="1106590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9B65E0-AB2A-180F-3955-A4A8E9E6F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01" y="3208749"/>
            <a:ext cx="6571942" cy="291144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2D8A150-4C74-A9AB-1C65-F3A28052D78F}"/>
              </a:ext>
            </a:extLst>
          </p:cNvPr>
          <p:cNvSpPr txBox="1"/>
          <p:nvPr/>
        </p:nvSpPr>
        <p:spPr>
          <a:xfrm>
            <a:off x="7157884" y="2665160"/>
            <a:ext cx="4291801" cy="300082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355600" lvl="1" indent="101600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Asbest</a:t>
            </a: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; 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afgerond, beperkt aanwezig.</a:t>
            </a:r>
          </a:p>
          <a:p>
            <a:pPr marL="355600"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Bodem</a:t>
            </a: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; </a:t>
            </a:r>
          </a:p>
          <a:p>
            <a:pPr marL="355600"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binnenkort (gesteldheid, sonderingen, niet gesprongen explosieven).</a:t>
            </a:r>
          </a:p>
          <a:p>
            <a:pPr marL="355600" lvl="1" indent="101600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nl-NL" altLang="en-US" b="1" noProof="1">
                <a:solidFill>
                  <a:srgbClr val="000000"/>
                </a:solidFill>
                <a:latin typeface="Arial" charset="0"/>
                <a:cs typeface="Arial" charset="0"/>
              </a:rPr>
              <a:t>Participatie/informatie</a:t>
            </a: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; 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Jan/feb 2025 leden en met buurt.</a:t>
            </a:r>
          </a:p>
        </p:txBody>
      </p:sp>
      <p:pic>
        <p:nvPicPr>
          <p:cNvPr id="7" name="Graphic 6" descr="Vinkje met effen opvulling">
            <a:extLst>
              <a:ext uri="{FF2B5EF4-FFF2-40B4-BE49-F238E27FC236}">
                <a16:creationId xmlns:a16="http://schemas.microsoft.com/office/drawing/2014/main" id="{A997A7E4-4CB1-868A-2D4B-2B32F80BB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78160" y="2903805"/>
            <a:ext cx="4788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D891F-5AA2-AB95-B661-5D3663356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43167-4613-3A9C-239B-A33C195F4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9FBE87-9F66-33E0-1BB2-2B21B9485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B1C07CF-3CFB-651F-E3E4-F9D2CBA2F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3E2F641-6C16-DDD4-EBFB-CA49052AC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A73AB2F0-F525-6E74-ABE3-461F3FC67B8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32553"/>
            <a:ext cx="11068685" cy="2647601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u="sng" noProof="1">
                <a:solidFill>
                  <a:srgbClr val="000000"/>
                </a:solidFill>
                <a:latin typeface="Arial" charset="0"/>
                <a:cs typeface="Arial" charset="0"/>
              </a:rPr>
              <a:t>Financieel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Eigendomsverhouding AFC Quick 1890 en Gemeente 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ALV mandaat december 2024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noProof="1">
                <a:solidFill>
                  <a:srgbClr val="000000"/>
                </a:solidFill>
                <a:latin typeface="Arial" charset="0"/>
                <a:cs typeface="Arial" charset="0"/>
              </a:rPr>
              <a:t>Kosten en Financiering (Exploitatie)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B16FB1-7ACC-9F7E-CC57-6BA515419AFB}"/>
              </a:ext>
            </a:extLst>
          </p:cNvPr>
          <p:cNvSpPr txBox="1"/>
          <p:nvPr/>
        </p:nvSpPr>
        <p:spPr>
          <a:xfrm>
            <a:off x="2428239" y="233680"/>
            <a:ext cx="5231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</a:t>
            </a:r>
            <a:r>
              <a:rPr lang="en-GB" sz="2800" dirty="0" err="1">
                <a:latin typeface="Stencil" panose="040409050D0802020404" pitchFamily="82" charset="0"/>
              </a:rPr>
              <a:t>afc</a:t>
            </a:r>
            <a:r>
              <a:rPr lang="en-GB" sz="2800" dirty="0">
                <a:latin typeface="Stencil" panose="040409050D0802020404" pitchFamily="82" charset="0"/>
              </a:rPr>
              <a:t>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FCD80A-6E12-F55F-144A-44935F0794F9}"/>
              </a:ext>
            </a:extLst>
          </p:cNvPr>
          <p:cNvSpPr txBox="1"/>
          <p:nvPr/>
        </p:nvSpPr>
        <p:spPr>
          <a:xfrm>
            <a:off x="2299274" y="1106590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59741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D9EF0-F7BF-0169-F096-5B372BF00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51F34-AB4E-9FCC-5DC5-C87D743EA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FC0AFB-88C8-56D3-1C8B-EE7B598F1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D09E73B-D4E8-743F-4513-0F8B7BBBC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548FDB9-6709-26C2-F6CE-38917CE00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ED21D013-E78F-7E2B-357B-C7EE5BB47D8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32556"/>
            <a:ext cx="11068685" cy="4400182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u="sng" noProof="1">
                <a:solidFill>
                  <a:srgbClr val="000000"/>
                </a:solidFill>
                <a:latin typeface="Arial" charset="0"/>
                <a:cs typeface="Arial" charset="0"/>
              </a:rPr>
              <a:t>Financieel: Eigendomsverhouding </a:t>
            </a:r>
          </a:p>
          <a:p>
            <a:pPr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b="1" noProof="1">
                <a:solidFill>
                  <a:srgbClr val="000000"/>
                </a:solidFill>
                <a:latin typeface="Arial" charset="0"/>
                <a:cs typeface="Arial" charset="0"/>
              </a:rPr>
              <a:t>Eigendom grond</a:t>
            </a: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; gemeente (dat blijft zo)</a:t>
            </a:r>
          </a:p>
          <a:p>
            <a:pPr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b="1" noProof="1">
                <a:solidFill>
                  <a:srgbClr val="000000"/>
                </a:solidFill>
                <a:latin typeface="Arial" charset="0"/>
                <a:cs typeface="Arial" charset="0"/>
              </a:rPr>
              <a:t>Eigendom opstal</a:t>
            </a: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; gemeente (</a:t>
            </a:r>
            <a:r>
              <a:rPr lang="nl-NL" altLang="en-US" sz="1800" u="sng" noProof="1">
                <a:solidFill>
                  <a:srgbClr val="000000"/>
                </a:solidFill>
                <a:latin typeface="Arial" charset="0"/>
                <a:cs typeface="Arial" charset="0"/>
              </a:rPr>
              <a:t>nu niets geregeld!</a:t>
            </a: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Kleed-/doucheruimtes blijven eigendom gemeente.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Keuze maken…., eigendom of huur Paviljoen mede afhankelijk van vast te stellen beleid gemeente en financieel. </a:t>
            </a:r>
            <a:r>
              <a:rPr lang="nl-NL" altLang="en-US" sz="1800" b="1" u="sng" noProof="1">
                <a:solidFill>
                  <a:schemeClr val="tx1"/>
                </a:solidFill>
                <a:latin typeface="Arial" charset="0"/>
                <a:cs typeface="Arial" charset="0"/>
              </a:rPr>
              <a:t>Keuze is van belang voor financiering!!</a:t>
            </a:r>
            <a:r>
              <a:rPr lang="nl-NL" altLang="en-US" sz="1800" u="sng" noProof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Voorlopig uitgangspunt is 50/50 eigendom opstal (in een VVE); mogelijk is langdurige huur Paviljoen </a:t>
            </a:r>
          </a:p>
          <a:p>
            <a:pPr marL="45720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    interessant.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Erfpacht of opstalrecht regelen indien AFC Quick eigenaar wordt van Paviljoen.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Keuze zal worden voorgelegd in ALV (of BLV)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00880E1-CF9A-32EC-8F12-8F2005B36F7B}"/>
              </a:ext>
            </a:extLst>
          </p:cNvPr>
          <p:cNvSpPr txBox="1"/>
          <p:nvPr/>
        </p:nvSpPr>
        <p:spPr>
          <a:xfrm>
            <a:off x="2428240" y="233680"/>
            <a:ext cx="532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AFC quick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DAA456-21FC-47DB-B01B-977D625DF7BD}"/>
              </a:ext>
            </a:extLst>
          </p:cNvPr>
          <p:cNvSpPr txBox="1"/>
          <p:nvPr/>
        </p:nvSpPr>
        <p:spPr>
          <a:xfrm>
            <a:off x="2299274" y="1106590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52501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46068-8B14-9B9C-C185-3166A58D4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4628C-E89C-BF8F-A077-CE4FE46CD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1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6ECFB5-5217-B0BC-0DBA-15E041E67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C4EA9F1-DCDF-C8A9-513A-07127AD83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11"/>
            <a:ext cx="12168000" cy="6883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31517D6-CC0A-6AE3-056E-46C9A04AD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" y="200158"/>
            <a:ext cx="1916159" cy="14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49052BE6-EEE5-A65F-4486-5FF190B51BA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32556"/>
            <a:ext cx="11068685" cy="4515727"/>
          </a:xfrm>
          <a:prstGeom prst="rect">
            <a:avLst/>
          </a:prstGeom>
          <a:solidFill>
            <a:srgbClr val="FFFFFF">
              <a:alpha val="65098"/>
            </a:srgbClr>
          </a:solidFill>
          <a:ln w="9525">
            <a:solidFill>
              <a:srgbClr val="0094D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7064" tIns="108000" rIns="87064" bIns="43532" anchor="t"/>
          <a:lstStyle>
            <a:lvl1pPr marL="203200" indent="-203200" algn="just" defTabSz="652463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defTabSz="652463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defTabSz="652463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defTabSz="652463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defTabSz="652463">
              <a:spcBef>
                <a:spcPct val="20000"/>
              </a:spcBef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b="1" u="sng" noProof="1">
                <a:solidFill>
                  <a:srgbClr val="000000"/>
                </a:solidFill>
                <a:latin typeface="Arial" charset="0"/>
                <a:cs typeface="Arial" charset="0"/>
              </a:rPr>
              <a:t>Financieel: Kosten en Financiering (Exploitatie)</a:t>
            </a:r>
          </a:p>
          <a:p>
            <a:pPr marL="45720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r>
              <a:rPr lang="nl-NL" altLang="en-US" sz="1800" b="1" noProof="1">
                <a:solidFill>
                  <a:srgbClr val="000000"/>
                </a:solidFill>
                <a:latin typeface="Arial" charset="0"/>
                <a:cs typeface="Arial" charset="0"/>
              </a:rPr>
              <a:t>Kosten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(Bouw-)kosten voor groot deel afhankelijk van duurzaamheidsambities (installatie kosten).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Verdeling kosten Gemeente/AFC Quick 1890, goede demarcatie.</a:t>
            </a:r>
          </a:p>
          <a:p>
            <a:pPr marL="45720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r>
              <a:rPr lang="nl-NL" altLang="en-US" sz="1800" b="1" noProof="1">
                <a:solidFill>
                  <a:srgbClr val="000000"/>
                </a:solidFill>
                <a:latin typeface="Arial" charset="0"/>
                <a:cs typeface="Arial" charset="0"/>
              </a:rPr>
              <a:t>Financiering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Eigen vermogen ca. 5% 			- Sponsoring/obligaties: ca. 15% - 20% 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BTW aftrek: ca. 10%			- Lening: ca. 50% - 60%	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Subsidies: ca.10% - 15%</a:t>
            </a:r>
          </a:p>
          <a:p>
            <a:pPr marL="45720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r>
              <a:rPr lang="nl-NL" altLang="en-US" sz="1800" b="1" noProof="1">
                <a:solidFill>
                  <a:srgbClr val="000000"/>
                </a:solidFill>
                <a:latin typeface="Arial" charset="0"/>
                <a:cs typeface="Arial" charset="0"/>
              </a:rPr>
              <a:t>Exploitatie</a:t>
            </a:r>
          </a:p>
          <a:p>
            <a:pPr lvl="1" defTabSz="869929" fontAlgn="t">
              <a:lnSpc>
                <a:spcPct val="150000"/>
              </a:lnSpc>
              <a:spcBef>
                <a:spcPct val="0"/>
              </a:spcBef>
            </a:pPr>
            <a:r>
              <a:rPr lang="nl-NL" altLang="en-US" sz="1800" noProof="1">
                <a:solidFill>
                  <a:srgbClr val="000000"/>
                </a:solidFill>
                <a:latin typeface="Arial" charset="0"/>
                <a:cs typeface="Arial" charset="0"/>
              </a:rPr>
              <a:t>Uitgangspunt is een gezonde (verbeterde) exploitatie voor de komende decennia te realiseren.</a:t>
            </a:r>
          </a:p>
          <a:p>
            <a:pPr marL="539750" lvl="1" indent="0" defTabSz="869929" fontAlgn="t">
              <a:lnSpc>
                <a:spcPct val="150000"/>
              </a:lnSpc>
              <a:spcBef>
                <a:spcPct val="0"/>
              </a:spcBef>
              <a:buNone/>
            </a:pPr>
            <a:endParaRPr lang="nl-NL" altLang="en-US" sz="1800" noProof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DA1DB6D-66E8-8F45-8CB5-4AA73303E631}"/>
              </a:ext>
            </a:extLst>
          </p:cNvPr>
          <p:cNvSpPr txBox="1"/>
          <p:nvPr/>
        </p:nvSpPr>
        <p:spPr>
          <a:xfrm>
            <a:off x="2428240" y="233680"/>
            <a:ext cx="532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tencil" panose="040409050D0802020404" pitchFamily="82" charset="0"/>
              </a:rPr>
              <a:t>Nieuwbouw AFC </a:t>
            </a:r>
            <a:r>
              <a:rPr lang="en-GB" sz="2800" dirty="0" err="1">
                <a:latin typeface="Stencil" panose="040409050D0802020404" pitchFamily="82" charset="0"/>
              </a:rPr>
              <a:t>QUIck</a:t>
            </a:r>
            <a:r>
              <a:rPr lang="en-GB" sz="2800" dirty="0">
                <a:latin typeface="Stencil" panose="040409050D0802020404" pitchFamily="82" charset="0"/>
              </a:rPr>
              <a:t> 1890</a:t>
            </a:r>
            <a:endParaRPr lang="nl-NL" sz="2800" dirty="0">
              <a:latin typeface="Stencil" panose="040409050D0802020404" pitchFamily="8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587897B-3DB9-94A0-2758-C78FE84E225E}"/>
              </a:ext>
            </a:extLst>
          </p:cNvPr>
          <p:cNvSpPr txBox="1"/>
          <p:nvPr/>
        </p:nvSpPr>
        <p:spPr>
          <a:xfrm>
            <a:off x="2299274" y="1106590"/>
            <a:ext cx="9157051" cy="49244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600" dirty="0">
                <a:solidFill>
                  <a:schemeClr val="bg1"/>
                </a:solidFill>
                <a:latin typeface="Stencil"/>
              </a:rPr>
              <a:t>STAND VAN ZAKEN </a:t>
            </a:r>
            <a:endParaRPr lang="nl-NL" sz="2600" dirty="0">
              <a:solidFill>
                <a:schemeClr val="bg1"/>
              </a:solidFill>
              <a:latin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4146290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kd3CcalkKHF4Ji1Zz6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v58u3CEOQs5Fk9UUAFg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973</Words>
  <Application>Microsoft Office PowerPoint</Application>
  <PresentationFormat>Breedbeeld</PresentationFormat>
  <Paragraphs>151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Stencil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jurian duijvestijn</dc:creator>
  <cp:lastModifiedBy>Fam. Bouman</cp:lastModifiedBy>
  <cp:revision>145</cp:revision>
  <dcterms:created xsi:type="dcterms:W3CDTF">2024-10-09T14:57:54Z</dcterms:created>
  <dcterms:modified xsi:type="dcterms:W3CDTF">2025-01-13T09:33:19Z</dcterms:modified>
</cp:coreProperties>
</file>